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Коммуникативная компетентность </a:t>
            </a:r>
            <a:r>
              <a:rPr lang="ru-RU" dirty="0" smtClean="0"/>
              <a:t>-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36622"/>
            <a:ext cx="6984776" cy="1524000"/>
          </a:xfrm>
        </p:spPr>
        <p:txBody>
          <a:bodyPr>
            <a:noAutofit/>
          </a:bodyPr>
          <a:lstStyle/>
          <a:p>
            <a:r>
              <a:rPr lang="ru-RU" sz="3600" dirty="0"/>
              <a:t>способность устанавливать и поддерживать необходимые контакты с другими людьми. </a:t>
            </a:r>
          </a:p>
        </p:txBody>
      </p:sp>
    </p:spTree>
    <p:extLst>
      <p:ext uri="{BB962C8B-B14F-4D97-AF65-F5344CB8AC3E}">
        <p14:creationId xmlns:p14="http://schemas.microsoft.com/office/powerpoint/2010/main" val="99357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416824" cy="4166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1. Относите </a:t>
            </a:r>
            <a:r>
              <a:rPr lang="ru-RU" sz="2800" dirty="0"/>
              <a:t>бракованный пончик назад в булочную и требуете взамен новый. </a:t>
            </a:r>
          </a:p>
          <a:p>
            <a:pPr marL="0" indent="0">
              <a:buNone/>
            </a:pPr>
            <a:r>
              <a:rPr lang="ru-RU" sz="2800" dirty="0" smtClean="0"/>
              <a:t>2</a:t>
            </a:r>
            <a:r>
              <a:rPr lang="ru-RU" sz="2800" dirty="0"/>
              <a:t>. Говорите себе: «Бывает» - и съедаете пустой пончик. </a:t>
            </a:r>
          </a:p>
          <a:p>
            <a:pPr marL="0" indent="0">
              <a:buNone/>
            </a:pPr>
            <a:r>
              <a:rPr lang="ru-RU" sz="2800" dirty="0"/>
              <a:t>3. Съедаете что-то другое. </a:t>
            </a:r>
          </a:p>
          <a:p>
            <a:pPr marL="0" indent="0">
              <a:buNone/>
            </a:pPr>
            <a:r>
              <a:rPr lang="ru-RU" sz="2800" dirty="0"/>
              <a:t>4. Намазываете надкусанный пончик маслом или вареньем, чтобы был вкуснее. </a:t>
            </a:r>
          </a:p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11712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Ваша реакция на эту мелкую неудачу?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9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Вероятно вы </a:t>
            </a:r>
            <a:r>
              <a:rPr lang="ru-RU" sz="2400" dirty="0"/>
              <a:t>человек, не поддающийся панике, знающий, что к вашим советам чаще прислушиваются. </a:t>
            </a:r>
            <a:endParaRPr lang="ru-RU" sz="2400" dirty="0" smtClean="0"/>
          </a:p>
          <a:p>
            <a:pPr algn="just"/>
            <a:r>
              <a:rPr lang="ru-RU" sz="2400" dirty="0" smtClean="0"/>
              <a:t>Вы </a:t>
            </a:r>
            <a:r>
              <a:rPr lang="ru-RU" sz="2400" dirty="0"/>
              <a:t>оцениваете себя как рассудительную, организованную личность. </a:t>
            </a:r>
            <a:endParaRPr lang="ru-RU" sz="2400" dirty="0" smtClean="0"/>
          </a:p>
          <a:p>
            <a:pPr algn="just"/>
            <a:r>
              <a:rPr lang="ru-RU" sz="2400" dirty="0" smtClean="0"/>
              <a:t>Как </a:t>
            </a:r>
            <a:r>
              <a:rPr lang="ru-RU" sz="2400" dirty="0"/>
              <a:t>правило, люди, выбирающие первый вариант ответа, не рвутся в лидеры, но, если их выбирают на командную должность, стараются оправдать доверие. Иногда вы относитесь к коллегам с некоторым чувством превосходства – уж вы-то не позволите застать себя врасплох. 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764704"/>
            <a:ext cx="1584176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9146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6408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Скорее всего, вы </a:t>
            </a:r>
            <a:r>
              <a:rPr lang="ru-RU" sz="2500" dirty="0"/>
              <a:t>– мягкий, терпимый и гибкий человек. С вами легко ладить и коллеги всегда могут найти у вас утешения и поддержку. </a:t>
            </a:r>
            <a:endParaRPr lang="ru-RU" sz="2500" dirty="0" smtClean="0"/>
          </a:p>
          <a:p>
            <a:pPr algn="just"/>
            <a:r>
              <a:rPr lang="ru-RU" sz="2500" dirty="0" smtClean="0"/>
              <a:t>Вы </a:t>
            </a:r>
            <a:r>
              <a:rPr lang="ru-RU" sz="2500" dirty="0"/>
              <a:t>не любите шума и суеты, готовы уступить главную роль и оказать поддержку лидеру. </a:t>
            </a:r>
            <a:endParaRPr lang="ru-RU" sz="2500" dirty="0" smtClean="0"/>
          </a:p>
          <a:p>
            <a:pPr algn="just"/>
            <a:r>
              <a:rPr lang="ru-RU" sz="2500" dirty="0" smtClean="0"/>
              <a:t>Вы </a:t>
            </a:r>
            <a:r>
              <a:rPr lang="ru-RU" sz="2500" dirty="0"/>
              <a:t>всегда оказываетесь в нужное время в нужном месте. Иногда вы кажетесь нерешительным, но вы способны отстаивать убеждения, в которых твердо уверены</a:t>
            </a:r>
            <a:r>
              <a:rPr lang="ru-RU" sz="2500" dirty="0" smtClean="0"/>
              <a:t>. </a:t>
            </a:r>
            <a:endParaRPr lang="ru-RU" sz="2500" dirty="0"/>
          </a:p>
        </p:txBody>
      </p:sp>
      <p:sp>
        <p:nvSpPr>
          <p:cNvPr id="3" name="Овал 2"/>
          <p:cNvSpPr/>
          <p:nvPr/>
        </p:nvSpPr>
        <p:spPr>
          <a:xfrm>
            <a:off x="395536" y="764704"/>
            <a:ext cx="1584176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2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06532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Скорее всего, вы </a:t>
            </a:r>
            <a:r>
              <a:rPr lang="ru-RU" sz="2400" dirty="0"/>
              <a:t>умеете быстро принимать решения и быстро (хотя и не всегда правильно) действовать. </a:t>
            </a:r>
            <a:endParaRPr lang="ru-RU" sz="2400" dirty="0" smtClean="0"/>
          </a:p>
          <a:p>
            <a:r>
              <a:rPr lang="ru-RU" sz="2400" dirty="0" smtClean="0"/>
              <a:t>Готовы </a:t>
            </a:r>
            <a:r>
              <a:rPr lang="ru-RU" sz="2400" dirty="0"/>
              <a:t>принять на себя главную роль в любом деле. </a:t>
            </a:r>
          </a:p>
          <a:p>
            <a:r>
              <a:rPr lang="ru-RU" sz="2400" dirty="0" smtClean="0"/>
              <a:t>Вероятно, вы склонны к авторитарному стилю общения.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подготовке и проведении серьезных мероприятий возможны конфликты, так как в отношениях с коллегами вы можете быть настойчивыми и резкими, требуете четкости и ответственности. </a:t>
            </a:r>
            <a:endParaRPr lang="ru-RU" sz="2400" dirty="0" smtClean="0"/>
          </a:p>
        </p:txBody>
      </p:sp>
      <p:sp>
        <p:nvSpPr>
          <p:cNvPr id="3" name="Овал 2"/>
          <p:cNvSpPr/>
          <p:nvPr/>
        </p:nvSpPr>
        <p:spPr>
          <a:xfrm>
            <a:off x="395536" y="764704"/>
            <a:ext cx="1584176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3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6602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6408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Вероятно, вы </a:t>
            </a:r>
            <a:r>
              <a:rPr lang="ru-RU" sz="2800" dirty="0"/>
              <a:t>человек, способный к нестандартному мышлению, новаторским идеям, некоторой эксцентричности. </a:t>
            </a:r>
            <a:endParaRPr lang="ru-RU" sz="2800" dirty="0" smtClean="0"/>
          </a:p>
          <a:p>
            <a:pPr algn="just"/>
            <a:r>
              <a:rPr lang="ru-RU" sz="2800" dirty="0" smtClean="0"/>
              <a:t>К </a:t>
            </a:r>
            <a:r>
              <a:rPr lang="ru-RU" sz="2800" dirty="0"/>
              <a:t>коллегам вы относитесь как к партнерам по игре и можете обидеться, если они играют не по вашим правилам. </a:t>
            </a:r>
            <a:endParaRPr lang="ru-RU" sz="2800" dirty="0" smtClean="0"/>
          </a:p>
          <a:p>
            <a:pPr algn="just"/>
            <a:r>
              <a:rPr lang="ru-RU" sz="2800" dirty="0" smtClean="0"/>
              <a:t>Вы </a:t>
            </a:r>
            <a:r>
              <a:rPr lang="ru-RU" sz="2800" dirty="0"/>
              <a:t>всегда готовы предложить несколько оригинальных идей для решения той или иной проблемы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764704"/>
            <a:ext cx="1584176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4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57173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5723468" cy="1828090"/>
          </a:xfrm>
        </p:spPr>
        <p:txBody>
          <a:bodyPr/>
          <a:lstStyle/>
          <a:p>
            <a:r>
              <a:rPr lang="ru-RU" dirty="0"/>
              <a:t>Навыки </a:t>
            </a:r>
            <a:r>
              <a:rPr lang="ru-RU" dirty="0" smtClean="0"/>
              <a:t>взаимодействия 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056784" cy="1524000"/>
          </a:xfrm>
        </p:spPr>
        <p:txBody>
          <a:bodyPr>
            <a:noAutofit/>
          </a:bodyPr>
          <a:lstStyle/>
          <a:p>
            <a:r>
              <a:rPr lang="ru-RU" sz="3600" dirty="0"/>
              <a:t>это умение выстроить взаимоотношения с другими людьми таким образом, чтобы это было выгодно для обеих </a:t>
            </a:r>
            <a:r>
              <a:rPr lang="ru-RU" sz="3600" dirty="0" smtClean="0"/>
              <a:t>сторон 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710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5723468" cy="1828090"/>
          </a:xfrm>
        </p:spPr>
        <p:txBody>
          <a:bodyPr/>
          <a:lstStyle/>
          <a:p>
            <a:r>
              <a:rPr lang="ru-RU" dirty="0"/>
              <a:t>Позитивная Я-концепция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984776" cy="2376264"/>
          </a:xfrm>
        </p:spPr>
        <p:txBody>
          <a:bodyPr/>
          <a:lstStyle/>
          <a:p>
            <a:r>
              <a:rPr lang="ru-RU" dirty="0"/>
              <a:t>совокупность всех позитивных представлений человека о себе, включает позитивные самооценки и тенденции поведения. Для позитивного «Я» важно признание позитивных и негативных качеств, принятие себя таковым и наличие потребности к </a:t>
            </a:r>
            <a:r>
              <a:rPr lang="ru-RU" dirty="0" err="1"/>
              <a:t>самоизменению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44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5723468" cy="1828090"/>
          </a:xfrm>
        </p:spPr>
        <p:txBody>
          <a:bodyPr/>
          <a:lstStyle/>
          <a:p>
            <a:r>
              <a:rPr lang="ru-RU" dirty="0" smtClean="0"/>
              <a:t>Самооценка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984776" cy="23762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/>
              <a:t>оценка самого себя, собственных достоинств и недостатков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974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5723468" cy="891986"/>
          </a:xfrm>
        </p:spPr>
        <p:txBody>
          <a:bodyPr>
            <a:normAutofit/>
          </a:bodyPr>
          <a:lstStyle/>
          <a:p>
            <a:r>
              <a:rPr lang="ru-RU" dirty="0"/>
              <a:t>Доверие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6984776" cy="2376264"/>
          </a:xfrm>
        </p:spPr>
        <p:txBody>
          <a:bodyPr>
            <a:noAutofit/>
          </a:bodyPr>
          <a:lstStyle/>
          <a:p>
            <a:r>
              <a:rPr lang="ru-RU" sz="3200" dirty="0"/>
              <a:t>это психическое состояние, в силу которого мы полагаемся на </a:t>
            </a:r>
            <a:r>
              <a:rPr lang="ru-RU" sz="3200" dirty="0" smtClean="0"/>
              <a:t>другое мнение</a:t>
            </a:r>
            <a:r>
              <a:rPr lang="ru-RU" sz="3200" dirty="0"/>
              <a:t>, кажущееся нам авторитетным, и потому отказываемся от самостоятельного исследования </a:t>
            </a:r>
            <a:r>
              <a:rPr lang="ru-RU" sz="3200" dirty="0" smtClean="0"/>
              <a:t>вопроса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931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723468" cy="67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Сотрудничество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984776" cy="2376264"/>
          </a:xfrm>
        </p:spPr>
        <p:txBody>
          <a:bodyPr>
            <a:noAutofit/>
          </a:bodyPr>
          <a:lstStyle/>
          <a:p>
            <a:r>
              <a:rPr lang="ru-RU" sz="3200" dirty="0"/>
              <a:t>позитивное взаимодействие, в котором цели и интересы участников совпадают либо достижение целей одних участников возможно только через обеспечение интересов и устремлений других его участников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786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Сплочение </a:t>
            </a:r>
            <a:r>
              <a:rPr lang="ru-RU" dirty="0"/>
              <a:t>(сплочённость группы коллектива) 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984776" cy="2376264"/>
          </a:xfrm>
        </p:spPr>
        <p:txBody>
          <a:bodyPr/>
          <a:lstStyle/>
          <a:p>
            <a:r>
              <a:rPr lang="ru-RU" dirty="0"/>
              <a:t>характеристика системы внутригрупповых связей, показывающая степень совпадений оценок, установок и позиций группы по отношению к объектам, людям, идеям, событиям и прочему, особенно значимым для группы в 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70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723468" cy="67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Конфликт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984776" cy="3456384"/>
          </a:xfrm>
        </p:spPr>
        <p:txBody>
          <a:bodyPr>
            <a:noAutofit/>
          </a:bodyPr>
          <a:lstStyle/>
          <a:p>
            <a:r>
              <a:rPr lang="ru-RU" sz="2800" dirty="0"/>
              <a:t>наиболее острый способ разрешения противоречий в интересах, целях, взглядах, возникающий в процессе социального взаимодействия, заключающийся в противодействии участников этого взаимодействия, и обычно сопровождающийся негативными эмоциями, выходящий за рамки правил и норм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79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klublady.ru/uploads/posts/2022-02/1644731999_50-klublady-ru-p-ponchik-odin-foto-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1" y="1844824"/>
            <a:ext cx="5472608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Тест-упражнение «Выбор»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753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531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Коммуникативная компетентность - </vt:lpstr>
      <vt:lpstr>Навыки взаимодействия - </vt:lpstr>
      <vt:lpstr>Позитивная Я-концепция -</vt:lpstr>
      <vt:lpstr>Самооценка -</vt:lpstr>
      <vt:lpstr>Доверие -</vt:lpstr>
      <vt:lpstr>Сотрудничество -</vt:lpstr>
      <vt:lpstr>Сплочение (сплочённость группы коллектива)  -</vt:lpstr>
      <vt:lpstr>Конфликт -</vt:lpstr>
      <vt:lpstr>Презентация PowerPoint</vt:lpstr>
      <vt:lpstr>Ваша реакция на эту мелкую неудачу?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Коммуникативная компетентность - </dc:title>
  <dc:creator>Наталья</dc:creator>
  <cp:lastModifiedBy>Пользователь Windows</cp:lastModifiedBy>
  <cp:revision>4</cp:revision>
  <dcterms:created xsi:type="dcterms:W3CDTF">2023-03-23T04:43:28Z</dcterms:created>
  <dcterms:modified xsi:type="dcterms:W3CDTF">2023-03-23T06:33:41Z</dcterms:modified>
</cp:coreProperties>
</file>